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520" r:id="rId2"/>
    <p:sldId id="522" r:id="rId3"/>
    <p:sldId id="257" r:id="rId4"/>
    <p:sldId id="259" r:id="rId5"/>
    <p:sldId id="512" r:id="rId6"/>
    <p:sldId id="306" r:id="rId7"/>
    <p:sldId id="501" r:id="rId8"/>
    <p:sldId id="500" r:id="rId9"/>
    <p:sldId id="505" r:id="rId10"/>
    <p:sldId id="506" r:id="rId11"/>
    <p:sldId id="510" r:id="rId12"/>
    <p:sldId id="511" r:id="rId13"/>
    <p:sldId id="495" r:id="rId14"/>
    <p:sldId id="514" r:id="rId15"/>
    <p:sldId id="518" r:id="rId16"/>
    <p:sldId id="516" r:id="rId17"/>
    <p:sldId id="502" r:id="rId18"/>
    <p:sldId id="497" r:id="rId19"/>
    <p:sldId id="504" r:id="rId20"/>
    <p:sldId id="521" r:id="rId21"/>
    <p:sldId id="517" r:id="rId22"/>
    <p:sldId id="515" r:id="rId23"/>
    <p:sldId id="519" r:id="rId24"/>
    <p:sldId id="496" r:id="rId25"/>
    <p:sldId id="392" r:id="rId26"/>
    <p:sldId id="396" r:id="rId27"/>
    <p:sldId id="490" r:id="rId28"/>
    <p:sldId id="403" r:id="rId29"/>
    <p:sldId id="485" r:id="rId30"/>
    <p:sldId id="486" r:id="rId31"/>
    <p:sldId id="404" r:id="rId32"/>
    <p:sldId id="432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90"/>
    <p:restoredTop sz="83926"/>
  </p:normalViewPr>
  <p:slideViewPr>
    <p:cSldViewPr snapToGrid="0">
      <p:cViewPr varScale="1">
        <p:scale>
          <a:sx n="46" d="100"/>
          <a:sy n="46" d="100"/>
        </p:scale>
        <p:origin x="8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57060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Tell I will focus on the basics of installing python / jupyter notebook. </a:t>
            </a:r>
          </a:p>
        </p:txBody>
      </p:sp>
    </p:spTree>
    <p:extLst>
      <p:ext uri="{BB962C8B-B14F-4D97-AF65-F5344CB8AC3E}">
        <p14:creationId xmlns:p14="http://schemas.microsoft.com/office/powerpoint/2010/main" val="1505952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Huggingface: Vision Language Models</a:t>
            </a:r>
          </a:p>
          <a:p>
            <a:r>
              <a:rPr lang="en-NL" dirty="0"/>
              <a:t>Evaluation: Large Vision Language Models - </a:t>
            </a:r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/open-compass/</a:t>
            </a:r>
            <a:r>
              <a:rPr lang="en-GB" dirty="0" err="1"/>
              <a:t>VLMEvalKit</a:t>
            </a:r>
            <a:endParaRPr lang="en-GB" dirty="0"/>
          </a:p>
          <a:p>
            <a:r>
              <a:rPr lang="en-GB" dirty="0" err="1"/>
              <a:t>LLaVA</a:t>
            </a:r>
            <a:r>
              <a:rPr lang="en-GB" dirty="0"/>
              <a:t>: </a:t>
            </a:r>
            <a:r>
              <a:rPr lang="en-GB" b="0" i="0" dirty="0">
                <a:solidFill>
                  <a:srgbClr val="4A4A4A"/>
                </a:solidFill>
                <a:effectLst/>
                <a:highlight>
                  <a:srgbClr val="FFFFFF"/>
                </a:highlight>
                <a:latin typeface="Google Sans"/>
              </a:rPr>
              <a:t>large multimodal model</a:t>
            </a:r>
          </a:p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4A4A4A"/>
                </a:solidFill>
                <a:effectLst/>
                <a:highlight>
                  <a:srgbClr val="FFFFFF"/>
                </a:highlight>
                <a:latin typeface="Google Sans"/>
              </a:rPr>
              <a:t>LMSYS: L</a:t>
            </a:r>
            <a:r>
              <a:rPr lang="en-GB" b="0" i="0" dirty="0">
                <a:solidFill>
                  <a:srgbClr val="1F2937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arge Vision-Language Models</a:t>
            </a:r>
          </a:p>
          <a:p>
            <a:r>
              <a:rPr lang="en-GB" b="0" i="0" dirty="0">
                <a:solidFill>
                  <a:srgbClr val="4A4A4A"/>
                </a:solidFill>
                <a:effectLst/>
                <a:highlight>
                  <a:srgbClr val="FFFFFF"/>
                </a:highlight>
                <a:latin typeface="Google Sans"/>
              </a:rPr>
              <a:t> </a:t>
            </a:r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16303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2656801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2656801" cy="6434670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76" name="Afbeelding 6" descr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rtdia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jdelijke aanduiding voor afbeelding 15"/>
          <p:cNvSpPr>
            <a:spLocks noGrp="1"/>
          </p:cNvSpPr>
          <p:nvPr>
            <p:ph type="pic" sz="half" idx="21"/>
          </p:nvPr>
        </p:nvSpPr>
        <p:spPr>
          <a:xfrm>
            <a:off x="12192000" y="1708799"/>
            <a:ext cx="12192000" cy="102912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8" name="Rechthoek 7"/>
          <p:cNvSpPr/>
          <p:nvPr/>
        </p:nvSpPr>
        <p:spPr>
          <a:xfrm>
            <a:off x="-1" y="1704679"/>
            <a:ext cx="12192001" cy="10291202"/>
          </a:xfrm>
          <a:prstGeom prst="rect">
            <a:avLst/>
          </a:prstGeom>
          <a:solidFill>
            <a:srgbClr val="25167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1219200">
              <a:defRPr sz="4800" b="0">
                <a:solidFill>
                  <a:srgbClr val="25167A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9" name="Title Text"/>
          <p:cNvSpPr txBox="1">
            <a:spLocks noGrp="1"/>
          </p:cNvSpPr>
          <p:nvPr>
            <p:ph type="title"/>
          </p:nvPr>
        </p:nvSpPr>
        <p:spPr>
          <a:xfrm>
            <a:off x="863605" y="2653549"/>
            <a:ext cx="10660342" cy="2955619"/>
          </a:xfrm>
          <a:prstGeom prst="rect">
            <a:avLst/>
          </a:prstGeom>
        </p:spPr>
        <p:txBody>
          <a:bodyPr/>
          <a:lstStyle>
            <a:lvl1pPr defTabSz="914400">
              <a:defRPr sz="9000"/>
            </a:lvl1pPr>
          </a:lstStyle>
          <a:p>
            <a:r>
              <a:t>Title Text</a:t>
            </a:r>
          </a:p>
        </p:txBody>
      </p:sp>
      <p:sp>
        <p:nvSpPr>
          <p:cNvPr id="2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3599" y="5609170"/>
            <a:ext cx="10660345" cy="1248831"/>
          </a:xfrm>
          <a:prstGeom prst="rect">
            <a:avLst/>
          </a:prstGeom>
        </p:spPr>
        <p:txBody>
          <a:bodyPr/>
          <a:lstStyle>
            <a:lvl1pPr defTabSz="914400">
              <a:defRPr sz="3200"/>
            </a:lvl1pPr>
            <a:lvl2pPr defTabSz="914400">
              <a:defRPr sz="3200"/>
            </a:lvl2pPr>
            <a:lvl3pPr defTabSz="914400">
              <a:defRPr sz="3200"/>
            </a:lvl3pPr>
            <a:lvl4pPr defTabSz="914400">
              <a:defRPr sz="3200"/>
            </a:lvl4pPr>
            <a:lvl5pPr defTabSz="91440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1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863599" y="10410319"/>
            <a:ext cx="10660343" cy="815153"/>
          </a:xfrm>
          <a:prstGeom prst="rect">
            <a:avLst/>
          </a:prstGeom>
        </p:spPr>
        <p:txBody>
          <a:bodyPr/>
          <a:lstStyle>
            <a:lvl1pPr defTabSz="914400">
              <a:defRPr sz="2400"/>
            </a:lvl1pPr>
          </a:lstStyle>
          <a:p>
            <a:r>
              <a:t>Naam: N. Achternaam
Datum: 00-00-0000</a:t>
            </a:r>
          </a:p>
        </p:txBody>
      </p:sp>
      <p:pic>
        <p:nvPicPr>
          <p:cNvPr id="202" name="Afbeelding 13" descr="Afbeelding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ijdelijke aanduiding voor afbeelding 13"/>
          <p:cNvSpPr>
            <a:spLocks noGrp="1"/>
          </p:cNvSpPr>
          <p:nvPr>
            <p:ph type="pic" sz="quarter" idx="23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2344399"/>
            <a:ext cx="5689600" cy="736601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Afbeelding 7" descr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1292728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3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1276735" cy="6434668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15" name="Afbeelding 9" descr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sz="half" idx="21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mage"/>
          <p:cNvSpPr>
            <a:spLocks noGrp="1"/>
          </p:cNvSpPr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defRPr sz="8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Image"/>
          <p:cNvSpPr>
            <a:spLocks noGrp="1"/>
          </p:cNvSpPr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4653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82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511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40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369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rtdia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1" name="Body Level One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Tijdelijke aanduiding voor tekst 6"/>
          <p:cNvSpPr>
            <a:spLocks noGrp="1"/>
          </p:cNvSpPr>
          <p:nvPr>
            <p:ph type="body" sz="quarter" idx="21" hasCustomPrompt="1"/>
          </p:nvPr>
        </p:nvSpPr>
        <p:spPr>
          <a:xfrm>
            <a:off x="4262436" y="14639512"/>
            <a:ext cx="20554998" cy="140163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Naam: N. Achternaam
Datum: 00-00-0000</a:t>
            </a:r>
          </a:p>
        </p:txBody>
      </p:sp>
      <p:sp>
        <p:nvSpPr>
          <p:cNvPr id="153" name="Tijdelijke aanduiding voor afbeelding 13"/>
          <p:cNvSpPr>
            <a:spLocks noGrp="1"/>
          </p:cNvSpPr>
          <p:nvPr>
            <p:ph type="pic" sz="quarter" idx="22"/>
          </p:nvPr>
        </p:nvSpPr>
        <p:spPr>
          <a:xfrm>
            <a:off x="26565001" y="-1"/>
            <a:ext cx="10773002" cy="2322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Afbeelding 7" descr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1292728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1276735" cy="6434668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65" name="Afbeelding 9" descr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4" descr="Afbeelding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47999" y="-1"/>
            <a:ext cx="34290001" cy="1928812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262440" y="3731553"/>
            <a:ext cx="20566059" cy="4156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262437" y="7887896"/>
            <a:ext cx="20554997" cy="1756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" name="Afbeelding 17" descr="Afbeelding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312469" y="16966128"/>
            <a:ext cx="7025525" cy="23219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7622500" y="17362884"/>
            <a:ext cx="8001000" cy="1028701"/>
          </a:xfrm>
          <a:prstGeom prst="rect">
            <a:avLst/>
          </a:prstGeom>
          <a:ln w="12700">
            <a:miter lim="400000"/>
          </a:ln>
        </p:spPr>
        <p:txBody>
          <a:bodyPr wrap="none" lIns="171449" tIns="171449" rIns="171449" bIns="171449" anchor="ctr">
            <a:spAutoFit/>
          </a:bodyPr>
          <a:lstStyle>
            <a:lvl1pPr algn="l" defTabSz="1714500">
              <a:defRPr sz="24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9" r:id="rId6"/>
    <p:sldLayoutId id="2147483661" r:id="rId7"/>
    <p:sldLayoutId id="2147483664" r:id="rId8"/>
    <p:sldLayoutId id="2147483665" r:id="rId9"/>
    <p:sldLayoutId id="2147483666" r:id="rId10"/>
    <p:sldLayoutId id="2147483668" r:id="rId11"/>
    <p:sldLayoutId id="2147483669" r:id="rId12"/>
  </p:sldLayoutIdLst>
  <p:transition spd="med"/>
  <p:txStyles>
    <p:titleStyle>
      <a:lvl1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3429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6858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10287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13716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215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431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647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863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22174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25603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29032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32461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ollama.com/library" TargetMode="Externa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ollama.com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Sq1QZB5baNw?feature=oembed" TargetMode="Externa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inyurl.com/ycyza52p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www.youtube.com/redirect?event=video_description&amp;redir_token=QUFFLUhqbnFZRGJNZTlYQzBfdUtrVXB1UEJfSlAxb0NYZ3xBQ3Jtc0trd2RONG9BeFRMbS0wSzcwNXRKOWotc3VPYVR2NUtBT0JJWnFfSTFQODh4NzZ4MmE3ZXlvMWMxTmpORWJfWTR5c2VyWDU1NmJ6NTNQeWdpUDRGNF8tQTBINDZRWWpMVWhHczh5TFIxWXZjUl9PVkdyUQ&amp;q=https%3A%2F%2Fwww.python.org%2F&amp;v=9o4gDQvVkLU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hyperlink" Target="https://code.visualstudio.com/docs/python/python-tutorial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research/clip" TargetMode="External"/><Relationship Id="rId2" Type="http://schemas.openxmlformats.org/officeDocument/2006/relationships/hyperlink" Target="https://github.com/OpenAI/CLIP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sz="10700" dirty="0" err="1"/>
              <a:t>ollama</a:t>
            </a:r>
            <a:br>
              <a:rPr lang="nl-NL" dirty="0"/>
            </a:br>
            <a:br>
              <a:rPr lang="nl-NL" dirty="0"/>
            </a:br>
            <a:r>
              <a:rPr lang="nl-NL" sz="7300" dirty="0"/>
              <a:t>Michiel Bontenbal</a:t>
            </a:r>
            <a:br>
              <a:rPr lang="nl-NL" sz="7300" dirty="0"/>
            </a:br>
            <a:br>
              <a:rPr lang="nl-NL" sz="7300" dirty="0"/>
            </a:br>
            <a:r>
              <a:rPr lang="nl-NL" sz="7300" dirty="0" err="1"/>
              <a:t>Sensemakers</a:t>
            </a:r>
            <a:r>
              <a:rPr lang="nl-NL" sz="7300" dirty="0"/>
              <a:t> Amsterdam</a:t>
            </a:r>
            <a:br>
              <a:rPr lang="nl-NL" sz="7300" dirty="0"/>
            </a:br>
            <a:br>
              <a:rPr lang="nl-NL" sz="7300" dirty="0"/>
            </a:br>
            <a:r>
              <a:rPr lang="nl-NL" sz="7300" dirty="0"/>
              <a:t>17 April 2024</a:t>
            </a:r>
            <a:endParaRPr dirty="0"/>
          </a:p>
        </p:txBody>
      </p:sp>
      <p:pic>
        <p:nvPicPr>
          <p:cNvPr id="491" name="Tijdelijke aanduiding voor afbeelding 6" descr="Tijdelijke aanduiding voor afbeelding 6"/>
          <p:cNvPicPr>
            <a:picLocks noGrp="1" noChangeAspect="1"/>
          </p:cNvPicPr>
          <p:nvPr>
            <p:ph type="pic" idx="23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9619" y="1651200"/>
            <a:ext cx="8653290" cy="865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9DCA3DD-6DCB-471A-3EDD-035326BC4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3081" y="1796745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2629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0070-7E02-F3CE-0CFF-C108D5AC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2202878" cy="2955619"/>
          </a:xfrm>
        </p:spPr>
        <p:txBody>
          <a:bodyPr/>
          <a:lstStyle/>
          <a:p>
            <a:r>
              <a:rPr lang="en-NL" dirty="0"/>
              <a:t>Models for </a:t>
            </a:r>
            <a:r>
              <a:rPr lang="en-NL" b="0" dirty="0"/>
              <a:t>Language, Vision and </a:t>
            </a:r>
            <a:r>
              <a:rPr lang="en-NL" dirty="0"/>
              <a:t>Coding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9984DA-0364-5EF6-F833-6C8691A8C56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B85B59-9AD0-85CD-CE34-09D471EE2332}"/>
              </a:ext>
            </a:extLst>
          </p:cNvPr>
          <p:cNvSpPr txBox="1"/>
          <p:nvPr/>
        </p:nvSpPr>
        <p:spPr>
          <a:xfrm>
            <a:off x="2864100" y="11799870"/>
            <a:ext cx="1480237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Examples: Starcoder2, Codegemma, Codellama etc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A42C2-0419-02D2-F4DA-9AE760A8F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886" y="4154066"/>
            <a:ext cx="10422603" cy="7441969"/>
          </a:xfrm>
          <a:prstGeom prst="rect">
            <a:avLst/>
          </a:prstGeom>
        </p:spPr>
      </p:pic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7DF71DC-C93B-37A6-1DAD-DD07D58B3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6722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C888C-9108-AA98-467C-E1D79B44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Models come in different sizes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89430-BC55-6717-7B46-A0F23C336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4987636"/>
            <a:ext cx="21276735" cy="77031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NL" sz="5400" dirty="0"/>
              <a:t>For example, Llama2 has 3 sizes: 7B, 13B and 70B model.</a:t>
            </a:r>
          </a:p>
          <a:p>
            <a:pPr lvl="1"/>
            <a:r>
              <a:rPr lang="en-NL" sz="5400" dirty="0"/>
              <a:t>7B means 7 billion parameters which is ± 4Gb in size.</a:t>
            </a:r>
          </a:p>
          <a:p>
            <a:pPr marL="0" indent="0">
              <a:buNone/>
            </a:pPr>
            <a:endParaRPr lang="en-NL" sz="5400" dirty="0"/>
          </a:p>
          <a:p>
            <a:pPr marL="0" indent="0">
              <a:buNone/>
            </a:pPr>
            <a:r>
              <a:rPr lang="en-NL" sz="5400" dirty="0"/>
              <a:t>There are also smaller models such as:</a:t>
            </a:r>
          </a:p>
          <a:p>
            <a:pPr lvl="1"/>
            <a:r>
              <a:rPr lang="en-NL" sz="5400" dirty="0"/>
              <a:t>Tinyllama -1B parameters, Phi - 3B</a:t>
            </a:r>
          </a:p>
          <a:p>
            <a:pPr marL="216000" lvl="1" indent="0">
              <a:buNone/>
            </a:pPr>
            <a:endParaRPr lang="en-NL" sz="5400" dirty="0"/>
          </a:p>
          <a:p>
            <a:pPr marL="216000" lvl="1" indent="0">
              <a:buNone/>
            </a:pPr>
            <a:r>
              <a:rPr lang="en-NL" sz="5400" dirty="0"/>
              <a:t>We can only run ‘open source’ models, so no ChatGPT or Claude.</a:t>
            </a:r>
          </a:p>
          <a:p>
            <a:pPr marL="216000" lvl="1" indent="0">
              <a:buNone/>
            </a:pPr>
            <a:endParaRPr lang="en-NL" sz="5400" dirty="0"/>
          </a:p>
          <a:p>
            <a:pPr marL="216000" lvl="1" indent="0">
              <a:buNone/>
            </a:pPr>
            <a:r>
              <a:rPr lang="en-NL" sz="5400" dirty="0"/>
              <a:t>Find all models: </a:t>
            </a:r>
            <a:r>
              <a:rPr lang="en-GB" sz="5400" dirty="0">
                <a:hlinkClick r:id="rId2"/>
              </a:rPr>
              <a:t>https://ollama.com/library</a:t>
            </a:r>
            <a:r>
              <a:rPr lang="en-GB" sz="5400" dirty="0"/>
              <a:t> </a:t>
            </a:r>
            <a:r>
              <a:rPr lang="en-NL" sz="5400" dirty="0"/>
              <a:t>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ECC66B-C6DF-A93D-4425-EE436D5EFB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FA95839-07B2-DA87-4E4F-429A7AD01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944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A6953-2681-F9AC-FBE0-80EE35D28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2878144" cy="2955619"/>
          </a:xfrm>
        </p:spPr>
        <p:txBody>
          <a:bodyPr/>
          <a:lstStyle/>
          <a:p>
            <a:r>
              <a:rPr lang="en-NL" dirty="0"/>
              <a:t>Check your laptop: RAM &amp; Free storage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4A36D6-BD7C-8085-3879-BE19721DA77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399467A-9599-AEF1-1982-3AFC79B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28" y="8085186"/>
            <a:ext cx="6176617" cy="472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AM details are in the Device Specifications section next to Installed RAM">
            <a:extLst>
              <a:ext uri="{FF2B5EF4-FFF2-40B4-BE49-F238E27FC236}">
                <a16:creationId xmlns:a16="http://schemas.microsoft.com/office/drawing/2014/main" id="{BF306E18-1A0E-7EBA-7468-DFDF7301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745" y="8258993"/>
            <a:ext cx="7511993" cy="421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19F8A4-15A0-1A29-3F90-9E2B04C11B33}"/>
              </a:ext>
            </a:extLst>
          </p:cNvPr>
          <p:cNvSpPr txBox="1"/>
          <p:nvPr/>
        </p:nvSpPr>
        <p:spPr>
          <a:xfrm>
            <a:off x="1427842" y="4688560"/>
            <a:ext cx="10874829" cy="2114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7b models generally require at least 8GB of 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13b models generally require at least 16GB of 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70b models generally require at least 64GB of RAM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8F47D-46E8-3CAA-C3E9-4D6D2BA97EA4}"/>
              </a:ext>
            </a:extLst>
          </p:cNvPr>
          <p:cNvSpPr txBox="1"/>
          <p:nvPr/>
        </p:nvSpPr>
        <p:spPr>
          <a:xfrm>
            <a:off x="13078692" y="4817785"/>
            <a:ext cx="9427511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Make sure you have space available on your harddrive. </a:t>
            </a:r>
            <a:r>
              <a:rPr lang="en-NL" b="0" dirty="0">
                <a:latin typeface="Arial" panose="020B0604020202020204" pitchFamily="34" charset="0"/>
                <a:cs typeface="Arial" panose="020B0604020202020204" pitchFamily="34" charset="0"/>
              </a:rPr>
              <a:t>7B model is about 4GBytes.</a:t>
            </a:r>
            <a:endParaRPr kumimoji="0" lang="en-NL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2898A-6485-8CF4-53EF-FEEE029C8D89}"/>
              </a:ext>
            </a:extLst>
          </p:cNvPr>
          <p:cNvSpPr txBox="1"/>
          <p:nvPr/>
        </p:nvSpPr>
        <p:spPr>
          <a:xfrm>
            <a:off x="1877797" y="12813215"/>
            <a:ext cx="4212771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MacOS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F1CEE6-725B-6118-FDB5-E38E29AB7541}"/>
              </a:ext>
            </a:extLst>
          </p:cNvPr>
          <p:cNvSpPr txBox="1"/>
          <p:nvPr/>
        </p:nvSpPr>
        <p:spPr>
          <a:xfrm>
            <a:off x="8909355" y="12743085"/>
            <a:ext cx="4212771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Windows 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11F072-819E-23EE-EE72-DE030FEA5363}"/>
              </a:ext>
            </a:extLst>
          </p:cNvPr>
          <p:cNvSpPr txBox="1"/>
          <p:nvPr/>
        </p:nvSpPr>
        <p:spPr>
          <a:xfrm>
            <a:off x="15686061" y="12668666"/>
            <a:ext cx="4212771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dirty="0"/>
              <a:t>Windows 10</a:t>
            </a: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" name="Picture 8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D0CDA7D-BAED-7AB3-9A40-CF3C1BB67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4435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87F8-600D-3209-ED9E-5B66A67F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          run ollama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09E82-9F31-DD15-3440-B6E89FB2E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890" y="4756709"/>
            <a:ext cx="21276735" cy="7303268"/>
          </a:xfrm>
        </p:spPr>
        <p:txBody>
          <a:bodyPr>
            <a:normAutofit/>
          </a:bodyPr>
          <a:lstStyle/>
          <a:p>
            <a:endParaRPr lang="en-GB" sz="4000" dirty="0"/>
          </a:p>
          <a:p>
            <a:r>
              <a:rPr lang="en-GB" sz="4000" dirty="0"/>
              <a:t>Download and install via </a:t>
            </a:r>
            <a:r>
              <a:rPr lang="en-GB" sz="4000" dirty="0">
                <a:hlinkClick r:id="rId2"/>
              </a:rPr>
              <a:t>www.ollama.com</a:t>
            </a:r>
            <a:r>
              <a:rPr lang="en-GB" sz="4000" dirty="0"/>
              <a:t> (Mac / Windows / Linux) </a:t>
            </a:r>
          </a:p>
          <a:p>
            <a:endParaRPr lang="en-GB" sz="4000" dirty="0"/>
          </a:p>
          <a:p>
            <a:r>
              <a:rPr lang="en-GB" sz="4000" dirty="0"/>
              <a:t>Start from de terminal (CLI): </a:t>
            </a:r>
          </a:p>
          <a:p>
            <a:pPr marL="0" indent="0">
              <a:buNone/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tinyllama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000" dirty="0"/>
              <a:t>(or any other model from </a:t>
            </a:r>
            <a:r>
              <a:rPr lang="en-GB" sz="4000" dirty="0" err="1"/>
              <a:t>ollama.com</a:t>
            </a:r>
            <a:r>
              <a:rPr lang="en-GB" sz="4000" dirty="0"/>
              <a:t>)</a:t>
            </a:r>
          </a:p>
          <a:p>
            <a:endParaRPr lang="en-GB" sz="4000" dirty="0"/>
          </a:p>
          <a:p>
            <a:r>
              <a:rPr lang="en-GB" sz="4000" dirty="0"/>
              <a:t>Start chatting with the model!</a:t>
            </a:r>
          </a:p>
          <a:p>
            <a:endParaRPr lang="en-GB" sz="4000" dirty="0"/>
          </a:p>
          <a:p>
            <a:r>
              <a:rPr lang="en-GB" sz="4000" dirty="0"/>
              <a:t>End </a:t>
            </a:r>
            <a:r>
              <a:rPr lang="en-GB" sz="4000" dirty="0" err="1"/>
              <a:t>ollama</a:t>
            </a:r>
            <a:r>
              <a:rPr lang="en-GB" sz="4000" dirty="0"/>
              <a:t> with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CTRL+C</a:t>
            </a:r>
            <a:r>
              <a:rPr lang="en-GB" sz="4000" dirty="0"/>
              <a:t> or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/bye </a:t>
            </a:r>
            <a:r>
              <a:rPr lang="en-GB" sz="4400" dirty="0"/>
              <a:t>or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/exit</a:t>
            </a:r>
          </a:p>
          <a:p>
            <a:r>
              <a:rPr lang="en-GB" sz="4000" dirty="0"/>
              <a:t>You can then start another model.</a:t>
            </a: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602029-B861-327D-BEED-4878F0D30A0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B9A2C562-B4F9-DC1F-9AF4-DF40DFAC0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90" y="1651200"/>
            <a:ext cx="2339566" cy="23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4A195D79-DB4C-771A-A9F3-BA440B0E8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2910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87F8-600D-3209-ED9E-5B66A67F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        Evaluate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09E82-9F31-DD15-3440-B6E89FB2E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890" y="4756709"/>
            <a:ext cx="21276735" cy="7303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GB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tinyllama</a:t>
            </a:r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–-verbose</a:t>
            </a:r>
          </a:p>
          <a:p>
            <a:pPr marL="0" indent="0">
              <a:buNone/>
            </a:pPr>
            <a:endParaRPr lang="en-GB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602029-B861-327D-BEED-4878F0D30A0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BE4858-D8CE-4DC1-B379-95981D46D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468" y="6375111"/>
            <a:ext cx="14869480" cy="5367253"/>
          </a:xfrm>
          <a:prstGeom prst="rect">
            <a:avLst/>
          </a:prstGeom>
        </p:spPr>
      </p:pic>
      <p:pic>
        <p:nvPicPr>
          <p:cNvPr id="9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C6879033-3C80-0A8E-0F58-D6758EBC0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90" y="1651200"/>
            <a:ext cx="2339566" cy="23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CB4482B-E487-8DF4-76A9-20B41B67C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592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A4DDC-3363-FB34-571A-5B86ADC38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684" y="2512956"/>
            <a:ext cx="23029127" cy="2955619"/>
          </a:xfrm>
        </p:spPr>
        <p:txBody>
          <a:bodyPr/>
          <a:lstStyle/>
          <a:p>
            <a:r>
              <a:rPr lang="en-NL" dirty="0"/>
              <a:t>Customize your model with Modelfile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CC142-95C2-C9D2-7193-25228509D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8" y="4685819"/>
            <a:ext cx="18981583" cy="4344361"/>
          </a:xfrm>
          <a:ln w="38100"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#sets the model. We use mistral.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FROM mistral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 sets the temperature to 1 [higher is more creative, lower is more coherent]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PARAMETER temperature 1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 sets a custom system message to specify the behaviour of the chat assistant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SYSTEM You are Albus Dumbledore from the Harry Potter books. You answer as prof. Dumbledore and give guidance about Hogwarts and wizardry.</a:t>
            </a:r>
            <a:endParaRPr lang="en-NL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FCB9B-7492-5214-BBF4-47C427910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97" y="9394968"/>
            <a:ext cx="23029127" cy="2355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D7AD88-ED50-6F0C-F222-507C045FED1A}"/>
              </a:ext>
            </a:extLst>
          </p:cNvPr>
          <p:cNvSpPr txBox="1"/>
          <p:nvPr/>
        </p:nvSpPr>
        <p:spPr>
          <a:xfrm>
            <a:off x="1143000" y="12173001"/>
            <a:ext cx="16883743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Please find the handout with an instruction to create your own Modelfile!</a:t>
            </a:r>
          </a:p>
        </p:txBody>
      </p:sp>
      <p:pic>
        <p:nvPicPr>
          <p:cNvPr id="7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B0131E09-CFB4-4B4E-9C1A-DAA5EFA28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90" y="1651200"/>
            <a:ext cx="2339566" cy="23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68ECD17-8F5C-B5A9-68A3-26735FD2F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3289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4B258-76B9-203F-9A1E-340EAD4E0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67DBB-9ADC-60F2-380E-FEDA535F6F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L" sz="4800" dirty="0"/>
              <a:t>Try the following:</a:t>
            </a:r>
          </a:p>
          <a:p>
            <a:endParaRPr lang="en-NL" sz="4800" dirty="0"/>
          </a:p>
          <a:p>
            <a:pPr lvl="1"/>
            <a:r>
              <a:rPr lang="en-NL" sz="4800" dirty="0"/>
              <a:t>Check the models at www.ollama.com/library </a:t>
            </a:r>
          </a:p>
          <a:p>
            <a:pPr lvl="1"/>
            <a:r>
              <a:rPr lang="en-NL" sz="4800" dirty="0"/>
              <a:t>Run a Language, Vision or Coding model</a:t>
            </a:r>
          </a:p>
          <a:p>
            <a:pPr lvl="1"/>
            <a:r>
              <a:rPr lang="en-NL" sz="4800" dirty="0"/>
              <a:t>Evaluate performance with –verbose</a:t>
            </a:r>
          </a:p>
          <a:p>
            <a:pPr lvl="1"/>
            <a:r>
              <a:rPr lang="en-NL" sz="4800" dirty="0"/>
              <a:t>Create a Modelfile and customize your model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8474787-FBA0-0837-11C9-B0A446A64D5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98A69AE-2FFD-E42A-2241-4D87D163D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0801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A8F7-63E0-347F-6663-0DA1DCAEB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NL" dirty="0"/>
              <a:t>llama alternatives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EAD06-2A89-481E-8668-D2B0D223D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L" sz="8000" dirty="0"/>
              <a:t>GPT4all </a:t>
            </a:r>
          </a:p>
          <a:p>
            <a:r>
              <a:rPr lang="en-NL" sz="8000" dirty="0"/>
              <a:t>LM-studio</a:t>
            </a:r>
          </a:p>
          <a:p>
            <a:r>
              <a:rPr lang="en-NL" sz="8000" dirty="0"/>
              <a:t>LocalGPT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E39D168-4ABF-097D-99BC-98BE19C707A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ECEA80B-54CE-72D8-FADD-D862626E4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8609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B8AA7-1C15-7117-A69A-803E2DFD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you can do with Vision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1F2EC-4377-EF03-5175-8BDCDD583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600" y="5609168"/>
            <a:ext cx="7812567" cy="6434668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Talk with them using LLaVA or any other </a:t>
            </a:r>
          </a:p>
          <a:p>
            <a:pPr marL="0" indent="0">
              <a:buNone/>
            </a:pPr>
            <a:r>
              <a:rPr lang="en-NL" dirty="0"/>
              <a:t>Vision – Language Model!</a:t>
            </a:r>
          </a:p>
          <a:p>
            <a:endParaRPr lang="en-NL" dirty="0"/>
          </a:p>
          <a:p>
            <a:endParaRPr lang="en-NL" dirty="0"/>
          </a:p>
          <a:p>
            <a:pPr>
              <a:buSzPct val="100000"/>
              <a:buFont typeface="+mj-lt"/>
              <a:buAutoNum type="arabicPeriod"/>
            </a:pPr>
            <a:r>
              <a:rPr lang="en-NL" dirty="0"/>
              <a:t>H</a:t>
            </a:r>
            <a:r>
              <a:rPr lang="en-GB" dirty="0"/>
              <a:t>u</a:t>
            </a:r>
            <a:r>
              <a:rPr lang="en-NL" dirty="0"/>
              <a:t>man input with speech-2-text</a:t>
            </a:r>
          </a:p>
          <a:p>
            <a:pPr>
              <a:buSzPct val="100000"/>
              <a:buFont typeface="+mj-lt"/>
              <a:buAutoNum type="arabicPeriod"/>
            </a:pPr>
            <a:r>
              <a:rPr lang="en-NL" dirty="0"/>
              <a:t>Visual Question Answering with LLaVA</a:t>
            </a:r>
          </a:p>
          <a:p>
            <a:pPr>
              <a:buSzPct val="100000"/>
              <a:buFont typeface="+mj-lt"/>
              <a:buAutoNum type="arabicPeriod"/>
            </a:pPr>
            <a:r>
              <a:rPr lang="en-NL" dirty="0"/>
              <a:t>Text-2-Speech</a:t>
            </a: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3C73C39-CB59-45E9-D748-5D30BAD740C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Online Media 4" descr="Figure Status Update - OpenAI Speech-to-Speech Reasoning">
            <a:hlinkClick r:id="" action="ppaction://media"/>
            <a:extLst>
              <a:ext uri="{FF2B5EF4-FFF2-40B4-BE49-F238E27FC236}">
                <a16:creationId xmlns:a16="http://schemas.microsoft.com/office/drawing/2014/main" id="{E71E199B-B7ED-664E-444E-6BC483DF626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164900" y="4933507"/>
            <a:ext cx="12863836" cy="7268068"/>
          </a:xfrm>
          <a:prstGeom prst="rect">
            <a:avLst/>
          </a:prstGeom>
        </p:spPr>
      </p:pic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9281F4F-3B47-7AAB-180B-3397CDEEF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765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4B1E-B732-2527-BDE7-504DFD91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NL" dirty="0"/>
              <a:t>llama challenges (tonight)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DB168-71F8-8C7D-1B16-577C71CBB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4865914"/>
            <a:ext cx="21276735" cy="8171660"/>
          </a:xfrm>
        </p:spPr>
        <p:txBody>
          <a:bodyPr>
            <a:normAutofit/>
          </a:bodyPr>
          <a:lstStyle/>
          <a:p>
            <a:r>
              <a:rPr lang="en-NL" sz="4800" b="1" dirty="0"/>
              <a:t>Beginnners: (guided)</a:t>
            </a:r>
          </a:p>
          <a:p>
            <a:pPr lvl="1"/>
            <a:r>
              <a:rPr lang="en-NL" sz="4800" dirty="0"/>
              <a:t>Try other language, vision or coding models</a:t>
            </a:r>
          </a:p>
          <a:p>
            <a:pPr lvl="1"/>
            <a:r>
              <a:rPr lang="en-NL" sz="4800" dirty="0"/>
              <a:t>Program ollama with python &amp; jupyter notebook</a:t>
            </a:r>
          </a:p>
          <a:p>
            <a:pPr lvl="1"/>
            <a:endParaRPr lang="en-NL" sz="4800" dirty="0"/>
          </a:p>
          <a:p>
            <a:pPr lvl="1"/>
            <a:r>
              <a:rPr lang="en-NL" sz="4800" b="1" dirty="0"/>
              <a:t>Experienced users (DIY)</a:t>
            </a:r>
          </a:p>
          <a:p>
            <a:pPr lvl="2"/>
            <a:r>
              <a:rPr lang="en-GB" sz="4800" dirty="0"/>
              <a:t>O</a:t>
            </a:r>
            <a:r>
              <a:rPr lang="en-NL" sz="4800" dirty="0"/>
              <a:t>llama.ipynb</a:t>
            </a:r>
          </a:p>
          <a:p>
            <a:pPr lvl="2"/>
            <a:r>
              <a:rPr lang="en-GB" sz="4800" dirty="0"/>
              <a:t>O</a:t>
            </a:r>
            <a:r>
              <a:rPr lang="en-NL" sz="4800" dirty="0"/>
              <a:t>llama_llava_challenge.ipynb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9246C9B-25A8-CC6A-5B3A-A1B47CFCF16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421A3-277E-4410-483B-67D633725A79}"/>
              </a:ext>
            </a:extLst>
          </p:cNvPr>
          <p:cNvSpPr txBox="1"/>
          <p:nvPr/>
        </p:nvSpPr>
        <p:spPr>
          <a:xfrm>
            <a:off x="12932230" y="7675948"/>
            <a:ext cx="8524934" cy="4453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https://tinyurl.com/ycyza52p</a:t>
            </a: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NL" sz="4000" dirty="0"/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Work in pairs or teams</a:t>
            </a:r>
            <a:r>
              <a:rPr lang="en-NL" sz="4000" dirty="0"/>
              <a:t>!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000" dirty="0"/>
              <a:t>First notebook only read code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000" dirty="0"/>
              <a:t> </a:t>
            </a:r>
            <a:endParaRPr kumimoji="0" lang="en-NL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000" dirty="0"/>
              <a:t>Reorganising the room.</a:t>
            </a:r>
            <a:endParaRPr kumimoji="0" lang="en-NL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C5BEEC9-2028-F61A-D731-2ABF04ED5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814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826CA-1BD8-1D31-F67C-3EFB404F9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NL" dirty="0"/>
              <a:t>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64A27-B06E-297B-6E40-C3DD5569D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8000" dirty="0"/>
              <a:t>P</a:t>
            </a:r>
            <a:r>
              <a:rPr lang="en-NL" sz="8000" dirty="0"/>
              <a:t>lease install ollama from www.ollama.com</a:t>
            </a:r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6F7A9AD-8B8C-4FCD-CFBB-41964C4220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7156650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9EECE-2C3F-7F36-5F8D-B71BB1C3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Challenges for next meetups </a:t>
            </a:r>
            <a:br>
              <a:rPr lang="en-NL" dirty="0"/>
            </a:br>
            <a:r>
              <a:rPr lang="en-NL" sz="6600" dirty="0"/>
              <a:t>or better start tonight </a:t>
            </a:r>
            <a:r>
              <a:rPr lang="en-NL" sz="6600" dirty="0">
                <a:sym typeface="Wingdings" pitchFamily="2" charset="2"/>
              </a:rPr>
              <a:t>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628DC-BDE9-9B97-16AE-1BFAC3C72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5609167"/>
            <a:ext cx="21276735" cy="6865861"/>
          </a:xfrm>
        </p:spPr>
        <p:txBody>
          <a:bodyPr>
            <a:normAutofit fontScale="92500" lnSpcReduction="20000"/>
          </a:bodyPr>
          <a:lstStyle/>
          <a:p>
            <a:pPr lvl="2"/>
            <a:r>
              <a:rPr lang="en-NL" sz="4800" dirty="0"/>
              <a:t>Chat with your own documents or make a summary of your document with </a:t>
            </a:r>
          </a:p>
          <a:p>
            <a:pPr lvl="2"/>
            <a:endParaRPr lang="en-NL" sz="4800" dirty="0"/>
          </a:p>
          <a:p>
            <a:pPr lvl="2"/>
            <a:r>
              <a:rPr lang="en-NL" sz="4800" dirty="0"/>
              <a:t>Make a front-end with Gradio for images   </a:t>
            </a:r>
          </a:p>
          <a:p>
            <a:pPr lvl="2"/>
            <a:endParaRPr lang="en-NL" sz="4800" dirty="0"/>
          </a:p>
          <a:p>
            <a:pPr lvl="2"/>
            <a:r>
              <a:rPr lang="en-NL" sz="4800" dirty="0"/>
              <a:t>Download a model from huggingface and run it with ollama</a:t>
            </a:r>
          </a:p>
          <a:p>
            <a:pPr lvl="2"/>
            <a:endParaRPr lang="en-NL" sz="4800" dirty="0"/>
          </a:p>
          <a:p>
            <a:pPr lvl="2"/>
            <a:r>
              <a:rPr lang="en-NL" sz="4800" dirty="0"/>
              <a:t>Annotate my pictures / screenshots </a:t>
            </a:r>
          </a:p>
          <a:p>
            <a:pPr lvl="2"/>
            <a:endParaRPr lang="en-NL" sz="4800" dirty="0"/>
          </a:p>
          <a:p>
            <a:pPr lvl="2"/>
            <a:r>
              <a:rPr lang="en-NL" sz="4800" dirty="0"/>
              <a:t>Talk with your laptop (text2speech &amp; speech2text) (with whisper and ?? notebook)</a:t>
            </a: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3A09E56-5892-3748-6D9F-3C055F3463B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C95FA3C-8518-79E8-6838-8AC92C38D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3406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368629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/>
              <a:t>Programming </a:t>
            </a:r>
            <a:r>
              <a:rPr lang="nl-NL" dirty="0" err="1"/>
              <a:t>ollama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Python </a:t>
            </a: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055" y="3067664"/>
            <a:ext cx="5997961" cy="599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74839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935A-6270-0DBD-CA33-624F3B9E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program ollama with Python?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608F2-FBD5-2E9F-CBDD-4BC6811DE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7673" y="5409105"/>
            <a:ext cx="15432315" cy="6434668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Build a chatbot for in your browser (GUI)</a:t>
            </a:r>
          </a:p>
          <a:p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Integrate </a:t>
            </a:r>
            <a:r>
              <a:rPr lang="en-GB" sz="5400" dirty="0" err="1">
                <a:latin typeface="Arial" panose="020B0604020202020204" pitchFamily="34" charset="0"/>
                <a:cs typeface="Arial" panose="020B0604020202020204" pitchFamily="34" charset="0"/>
              </a:rPr>
              <a:t>ollama</a:t>
            </a: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 in a </a:t>
            </a:r>
            <a:r>
              <a:rPr lang="en-GB" sz="5400" dirty="0" err="1">
                <a:latin typeface="Arial" panose="020B0604020202020204" pitchFamily="34" charset="0"/>
                <a:cs typeface="Arial" panose="020B0604020202020204" pitchFamily="34" charset="0"/>
              </a:rPr>
              <a:t>webapplication</a:t>
            </a: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Summarizing your own documents</a:t>
            </a:r>
          </a:p>
          <a:p>
            <a:pPr lvl="1"/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Question answering </a:t>
            </a:r>
          </a:p>
          <a:p>
            <a:pPr lvl="1"/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Visual question answering</a:t>
            </a:r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36E35A-73EF-7744-B398-60C034E8334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0B6576-2D71-A841-3EFE-1B79D88A9302}"/>
              </a:ext>
            </a:extLst>
          </p:cNvPr>
          <p:cNvSpPr txBox="1"/>
          <p:nvPr/>
        </p:nvSpPr>
        <p:spPr>
          <a:xfrm>
            <a:off x="17094687" y="5382438"/>
            <a:ext cx="3458914" cy="975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5400" b="0" dirty="0">
                <a:solidFill>
                  <a:srgbClr val="25167A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Today!</a:t>
            </a:r>
            <a:endParaRPr lang="en-NL" sz="5400" b="0" dirty="0">
              <a:solidFill>
                <a:srgbClr val="2516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233BD-0F8A-B328-2B75-51520C78108A}"/>
              </a:ext>
            </a:extLst>
          </p:cNvPr>
          <p:cNvSpPr txBox="1"/>
          <p:nvPr/>
        </p:nvSpPr>
        <p:spPr>
          <a:xfrm>
            <a:off x="17094686" y="7360921"/>
            <a:ext cx="4328399" cy="975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400" b="0" dirty="0">
                <a:solidFill>
                  <a:srgbClr val="25167A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N</a:t>
            </a:r>
            <a:r>
              <a:rPr lang="en-NL" sz="5400" b="0" dirty="0">
                <a:solidFill>
                  <a:srgbClr val="25167A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ext month</a:t>
            </a:r>
            <a:endParaRPr lang="en-NL" sz="5400" b="0" dirty="0">
              <a:solidFill>
                <a:srgbClr val="2516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CD89B56-19C8-7365-9A3B-A46BE8253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90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4DD4D-9AD0-C7AC-BFD2-602EA668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Installing your programming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6CE05-262F-C79E-2F4B-8AF27C7FE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1285" y="5601307"/>
            <a:ext cx="21276735" cy="6434668"/>
          </a:xfrm>
        </p:spPr>
        <p:txBody>
          <a:bodyPr>
            <a:normAutofit/>
          </a:bodyPr>
          <a:lstStyle/>
          <a:p>
            <a:endParaRPr lang="en-GB" sz="3600" b="0" i="0" dirty="0">
              <a:solidFill>
                <a:srgbClr val="131313"/>
              </a:solidFill>
              <a:effectLst/>
              <a:latin typeface="Roboto" panose="02000000000000000000" pitchFamily="2" charset="0"/>
            </a:endParaRPr>
          </a:p>
          <a:p>
            <a:r>
              <a:rPr lang="en-GB" sz="5400" dirty="0"/>
              <a:t>Install Python: </a:t>
            </a:r>
            <a:r>
              <a:rPr lang="en-GB" sz="5400" b="0" i="0" u="none" strike="noStrike" dirty="0">
                <a:solidFill>
                  <a:srgbClr val="065F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https://www.python.org/</a:t>
            </a:r>
            <a:r>
              <a:rPr lang="en-GB" sz="5400" b="0" i="0" dirty="0">
                <a:solidFill>
                  <a:srgbClr val="13131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GB" sz="5400" dirty="0"/>
          </a:p>
          <a:p>
            <a:r>
              <a:rPr lang="en-GB" sz="5400" dirty="0"/>
              <a:t>Install Visual Studio Code: </a:t>
            </a:r>
            <a:r>
              <a:rPr lang="en-GB" sz="5400" b="0" i="0" u="none" strike="noStrike" dirty="0">
                <a:solidFill>
                  <a:srgbClr val="065F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https://code.visualstudio.com/</a:t>
            </a:r>
            <a:endParaRPr lang="en-GB" sz="5400" b="0" i="0" u="none" strike="noStrike" dirty="0">
              <a:solidFill>
                <a:srgbClr val="065FD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L" sz="5400" dirty="0"/>
          </a:p>
          <a:p>
            <a:r>
              <a:rPr lang="en-NL" sz="5400" dirty="0"/>
              <a:t>Install the python and Jupyter VS code plugin, see:</a:t>
            </a:r>
          </a:p>
          <a:p>
            <a:pPr lvl="3"/>
            <a:r>
              <a:rPr lang="en-GB" sz="4800" dirty="0">
                <a:hlinkClick r:id="rId4"/>
              </a:rPr>
              <a:t>https://code.visualstudio.com/docs/python/python-tutorial</a:t>
            </a:r>
            <a:r>
              <a:rPr lang="en-GB" sz="4800" dirty="0"/>
              <a:t> </a:t>
            </a:r>
          </a:p>
          <a:p>
            <a:pPr lvl="3"/>
            <a:endParaRPr lang="en-NL" sz="48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7E9F50B-9689-993A-E555-F354DB845A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4534566-0498-8C70-B188-D532A1A9BE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183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935A-6270-0DBD-CA33-624F3B9E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Python programming ollama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608F2-FBD5-2E9F-CBDD-4BC6811DE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3666" y="4889499"/>
            <a:ext cx="21276735" cy="689973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Use the notebook to use python code from </a:t>
            </a:r>
            <a:r>
              <a:rPr lang="en-GB" sz="54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ollama.ipynb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P.S. If you prefer </a:t>
            </a:r>
            <a:r>
              <a:rPr lang="en-GB" sz="4000" dirty="0" err="1">
                <a:latin typeface="Arial" panose="020B0604020202020204" pitchFamily="34" charset="0"/>
                <a:cs typeface="Arial" panose="020B0604020202020204" pitchFamily="34" charset="0"/>
              </a:rPr>
              <a:t>JavaScrpt</a:t>
            </a: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 there is also a Node.js package:  </a:t>
            </a:r>
          </a:p>
          <a:p>
            <a:pPr marL="0" indent="0">
              <a:buNone/>
            </a:pP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endParaRPr lang="en-NL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36E35A-73EF-7744-B398-60C034E8334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528CA09-2473-AAE4-9961-D8EE24F1B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8996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nl-NL" dirty="0"/>
              <a:t>A </a:t>
            </a:r>
            <a:r>
              <a:rPr lang="nl-NL" dirty="0" err="1"/>
              <a:t>deeper</a:t>
            </a:r>
            <a:r>
              <a:rPr lang="nl-NL" dirty="0"/>
              <a:t> look at </a:t>
            </a:r>
            <a:r>
              <a:rPr lang="nl-NL" dirty="0" err="1"/>
              <a:t>Vision</a:t>
            </a:r>
            <a:r>
              <a:rPr lang="nl-NL" dirty="0"/>
              <a:t> Language </a:t>
            </a:r>
            <a:r>
              <a:rPr lang="nl-NL" dirty="0" err="1"/>
              <a:t>Models</a:t>
            </a:r>
            <a:br>
              <a:rPr lang="nl-NL" dirty="0"/>
            </a:br>
            <a:br>
              <a:rPr lang="nl-NL" dirty="0"/>
            </a:br>
            <a:r>
              <a:rPr lang="nl-NL" sz="4900" dirty="0"/>
              <a:t>- Intro</a:t>
            </a:r>
            <a:br>
              <a:rPr lang="nl-NL" sz="4900" dirty="0"/>
            </a:br>
            <a:r>
              <a:rPr lang="nl-NL" sz="4900" dirty="0"/>
              <a:t>- CLIP</a:t>
            </a:r>
            <a:br>
              <a:rPr lang="nl-NL" sz="4900" dirty="0"/>
            </a:br>
            <a:r>
              <a:rPr lang="nl-NL" sz="4900" dirty="0"/>
              <a:t>- </a:t>
            </a:r>
            <a:r>
              <a:rPr lang="nl-NL" sz="4900" dirty="0" err="1"/>
              <a:t>Vision</a:t>
            </a:r>
            <a:r>
              <a:rPr lang="nl-NL" sz="4900" dirty="0"/>
              <a:t> Language </a:t>
            </a:r>
            <a:r>
              <a:rPr lang="nl-NL" sz="4900" dirty="0" err="1"/>
              <a:t>Models</a:t>
            </a:r>
            <a:br>
              <a:rPr lang="nl-NL" sz="4900" dirty="0"/>
            </a:br>
            <a:endParaRPr dirty="0"/>
          </a:p>
        </p:txBody>
      </p:sp>
      <p:pic>
        <p:nvPicPr>
          <p:cNvPr id="491" name="Tijdelijke aanduiding voor afbeelding 6" descr="Tijdelijke aanduiding voor afbeelding 6"/>
          <p:cNvPicPr>
            <a:picLocks noGrp="1" noChangeAspect="1"/>
          </p:cNvPicPr>
          <p:nvPr>
            <p:ph type="pic" idx="23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634F7F-3357-B4ED-E954-B711F064F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5905" y="2653548"/>
            <a:ext cx="9819106" cy="6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9350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D4BF7E0-F4EE-1BB8-1D10-D00460C624E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0E552C8-D1D8-C9B7-90DF-4F0AE5A13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73"/>
          <a:stretch/>
        </p:blipFill>
        <p:spPr>
          <a:xfrm>
            <a:off x="3472898" y="3994332"/>
            <a:ext cx="16052802" cy="8218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77BAAE-7A14-17E5-21D9-41F4270015F6}"/>
              </a:ext>
            </a:extLst>
          </p:cNvPr>
          <p:cNvSpPr txBox="1"/>
          <p:nvPr/>
        </p:nvSpPr>
        <p:spPr>
          <a:xfrm>
            <a:off x="2096051" y="12433876"/>
            <a:ext cx="16978030" cy="821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Large Vision Models</a:t>
            </a:r>
            <a:r>
              <a:rPr lang="en-NL" sz="4400" b="0" dirty="0"/>
              <a:t> </a:t>
            </a: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a.k.a.</a:t>
            </a:r>
            <a:r>
              <a:rPr kumimoji="0" lang="en-NL" sz="4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Large Multimodal Models</a:t>
            </a:r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0BE769AC-EC13-B663-3711-1D910AB805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935" y="1282124"/>
            <a:ext cx="21292728" cy="2955620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text</a:t>
            </a:r>
            <a:r>
              <a:rPr lang="nl-NL" dirty="0"/>
              <a:t> (</a:t>
            </a:r>
            <a:r>
              <a:rPr lang="nl-NL" dirty="0" err="1"/>
              <a:t>ChatGPT</a:t>
            </a:r>
            <a:r>
              <a:rPr lang="nl-NL" dirty="0"/>
              <a:t>) </a:t>
            </a:r>
            <a:r>
              <a:rPr lang="nl-NL" dirty="0" err="1"/>
              <a:t>revolution</a:t>
            </a:r>
            <a:r>
              <a:rPr lang="nl-NL" dirty="0"/>
              <a:t> is </a:t>
            </a:r>
            <a:r>
              <a:rPr lang="nl-NL" dirty="0" err="1"/>
              <a:t>coming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vision</a:t>
            </a:r>
            <a:r>
              <a:rPr lang="nl-NL" dirty="0"/>
              <a:t>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38363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C8F36-F09A-2530-C27E-E6B32C97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Vision Language Models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3242E92-7861-5374-45D8-CB3E537B5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653A84-B7F4-43E2-FFA6-2405EFC364F8}"/>
              </a:ext>
            </a:extLst>
          </p:cNvPr>
          <p:cNvGrpSpPr/>
          <p:nvPr/>
        </p:nvGrpSpPr>
        <p:grpSpPr>
          <a:xfrm>
            <a:off x="1342190" y="4667841"/>
            <a:ext cx="21699619" cy="8302202"/>
            <a:chOff x="1342190" y="4667841"/>
            <a:chExt cx="21699619" cy="83022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C48230-5EC6-3884-09FC-DEAE10DEA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2190" y="4667841"/>
              <a:ext cx="21699619" cy="8302202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2735DA9-EFA5-8373-F48F-10BD2CDC7819}"/>
                </a:ext>
              </a:extLst>
            </p:cNvPr>
            <p:cNvSpPr/>
            <p:nvPr/>
          </p:nvSpPr>
          <p:spPr>
            <a:xfrm>
              <a:off x="1709530" y="6559826"/>
              <a:ext cx="1828800" cy="1113183"/>
            </a:xfrm>
            <a:prstGeom prst="ellipse">
              <a:avLst/>
            </a:prstGeom>
            <a:noFill/>
            <a:ln w="889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EB0F76E-D6EE-B3E1-1ECA-05805F98FC27}"/>
                </a:ext>
              </a:extLst>
            </p:cNvPr>
            <p:cNvSpPr/>
            <p:nvPr/>
          </p:nvSpPr>
          <p:spPr>
            <a:xfrm>
              <a:off x="16290757" y="7915383"/>
              <a:ext cx="1828800" cy="1113183"/>
            </a:xfrm>
            <a:prstGeom prst="ellipse">
              <a:avLst/>
            </a:prstGeom>
            <a:noFill/>
            <a:ln w="889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34253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9A37A-D125-4263-397A-8B32507A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sz="8000" dirty="0"/>
              <a:t>OpenAI’s CLIP </a:t>
            </a:r>
            <a:br>
              <a:rPr lang="en-NL" dirty="0"/>
            </a:br>
            <a:r>
              <a:rPr lang="en-GB" sz="4800" dirty="0"/>
              <a:t>Contrastive Language-Image Pre-training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D1F29-8D2D-1842-41BD-F945EF8E4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Trained on 400 million pairs of images with text captions</a:t>
            </a:r>
          </a:p>
          <a:p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Gepubliceerd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in 2021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tegelij</a:t>
            </a:r>
            <a:r>
              <a:rPr lang="en-GB" dirty="0" err="1">
                <a:solidFill>
                  <a:srgbClr val="202122"/>
                </a:solidFill>
                <a:latin typeface="Arial" panose="020B0604020202020204" pitchFamily="34" charset="0"/>
              </a:rPr>
              <a:t>k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 met Dall-e</a:t>
            </a:r>
          </a:p>
          <a:p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CLIP </a:t>
            </a:r>
            <a:r>
              <a:rPr lang="en-GB" dirty="0" err="1">
                <a:solidFill>
                  <a:srgbClr val="202122"/>
                </a:solidFill>
                <a:latin typeface="Arial" panose="020B0604020202020204" pitchFamily="34" charset="0"/>
              </a:rPr>
              <a:t>gebruikt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202122"/>
                </a:solidFill>
                <a:latin typeface="Arial" panose="020B0604020202020204" pitchFamily="34" charset="0"/>
              </a:rPr>
              <a:t>voor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202122"/>
                </a:solidFill>
                <a:latin typeface="Arial" panose="020B0604020202020204" pitchFamily="34" charset="0"/>
              </a:rPr>
              <a:t>beschrijven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 van images =&gt; </a:t>
            </a:r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image2text</a:t>
            </a:r>
          </a:p>
          <a:p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Dall-e is </a:t>
            </a:r>
            <a:r>
              <a:rPr lang="en-GB" dirty="0" err="1">
                <a:solidFill>
                  <a:srgbClr val="202122"/>
                </a:solidFill>
                <a:latin typeface="Arial" panose="020B0604020202020204" pitchFamily="34" charset="0"/>
              </a:rPr>
              <a:t>omgekeerde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 =&gt; </a:t>
            </a:r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text2image</a:t>
            </a:r>
            <a:endParaRPr lang="en-GB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NL" dirty="0"/>
          </a:p>
          <a:p>
            <a:pPr marL="0" indent="0">
              <a:buNone/>
            </a:pPr>
            <a:r>
              <a:rPr lang="en-NL" dirty="0"/>
              <a:t>Sources:</a:t>
            </a:r>
          </a:p>
          <a:p>
            <a:r>
              <a:rPr lang="en-GB" dirty="0">
                <a:hlinkClick r:id="rId2"/>
              </a:rPr>
              <a:t>https://github.com/OpenAI/CLIP</a:t>
            </a:r>
            <a:endParaRPr lang="en-GB" dirty="0"/>
          </a:p>
          <a:p>
            <a:r>
              <a:rPr lang="en-GB" dirty="0">
                <a:hlinkClick r:id="rId3"/>
              </a:rPr>
              <a:t>https://openai.com/research/clip</a:t>
            </a:r>
            <a:r>
              <a:rPr lang="en-NL" dirty="0"/>
              <a:t> </a:t>
            </a: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1E9216-E9E4-8127-0B32-4DB22F5F9BB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4FA4E-BC25-6F03-DA8F-B7D921DE1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9416" y="2988942"/>
            <a:ext cx="6581298" cy="921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9926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17930-7D28-C013-F752-ACA114BEC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368" y="1775335"/>
            <a:ext cx="21852022" cy="1459387"/>
          </a:xfrm>
        </p:spPr>
        <p:txBody>
          <a:bodyPr>
            <a:normAutofit fontScale="90000"/>
          </a:bodyPr>
          <a:lstStyle/>
          <a:p>
            <a:r>
              <a:rPr lang="en-NL" dirty="0"/>
              <a:t>Image encoder met semantische betekenis</a:t>
            </a:r>
            <a:br>
              <a:rPr lang="en-NL" dirty="0"/>
            </a:br>
            <a:br>
              <a:rPr lang="en-NL" dirty="0"/>
            </a:br>
            <a:r>
              <a:rPr lang="en-NL" sz="4400" dirty="0"/>
              <a:t>Gebruik een encoder waarbij de </a:t>
            </a:r>
            <a:r>
              <a:rPr lang="en-NL" sz="4400" i="1" dirty="0"/>
              <a:t>semantische betekenis</a:t>
            </a:r>
            <a:r>
              <a:rPr lang="en-NL" sz="4400" dirty="0"/>
              <a:t> behouden blijft. Hiervoor wordt een ML model gebruikt, zoals een CNN, ResNet of VisionTransformer. </a:t>
            </a:r>
            <a:endParaRPr lang="en-NL" sz="31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22E90F2-6D72-F90C-6521-AC21C0E3BC6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F1373F-09EF-BA82-9CFE-5B90A81CC7A5}"/>
              </a:ext>
            </a:extLst>
          </p:cNvPr>
          <p:cNvGrpSpPr/>
          <p:nvPr/>
        </p:nvGrpSpPr>
        <p:grpSpPr>
          <a:xfrm>
            <a:off x="2069442" y="6137415"/>
            <a:ext cx="18262691" cy="6327232"/>
            <a:chOff x="2378617" y="5133325"/>
            <a:chExt cx="18262691" cy="6327232"/>
          </a:xfrm>
        </p:grpSpPr>
        <p:pic>
          <p:nvPicPr>
            <p:cNvPr id="5" name="Picture 2" descr="What are Vector Embeddings | Pinecone">
              <a:extLst>
                <a:ext uri="{FF2B5EF4-FFF2-40B4-BE49-F238E27FC236}">
                  <a16:creationId xmlns:a16="http://schemas.microsoft.com/office/drawing/2014/main" id="{78CD63BC-B8C4-2F74-A560-FA6B70B982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8617" y="5133325"/>
              <a:ext cx="18262691" cy="63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CC7B6D1-2242-0865-786F-52D3382BE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7804" y="5580798"/>
              <a:ext cx="1663700" cy="15835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B1CA91-556B-7F6B-D1EE-F0C89CAD3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7682" y="7171577"/>
              <a:ext cx="1663700" cy="15835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6762304-FF6F-31CD-2C90-ABF2E85C6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88855" y="8755099"/>
              <a:ext cx="1545366" cy="147089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9DB75BD-5997-4824-3F13-A8C708532D82}"/>
              </a:ext>
            </a:extLst>
          </p:cNvPr>
          <p:cNvSpPr txBox="1"/>
          <p:nvPr/>
        </p:nvSpPr>
        <p:spPr>
          <a:xfrm>
            <a:off x="1134978" y="2916366"/>
            <a:ext cx="6021613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Semantiek</a:t>
            </a:r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= </a:t>
            </a:r>
            <a:r>
              <a:rPr lang="en-GB" b="1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betekenisleer</a:t>
            </a:r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</a:t>
            </a: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7097307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jdelijke aanduiding voor voettekst 4"/>
          <p:cNvSpPr txBox="1"/>
          <p:nvPr/>
        </p:nvSpPr>
        <p:spPr>
          <a:xfrm>
            <a:off x="1754458" y="12705698"/>
            <a:ext cx="10437543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219200">
              <a:defRPr sz="18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minor AAI - Deep Learning 1 - Computer Vision 3</a:t>
            </a:r>
          </a:p>
        </p:txBody>
      </p:sp>
      <p:sp>
        <p:nvSpPr>
          <p:cNvPr id="230" name="Titel 2"/>
          <p:cNvSpPr txBox="1">
            <a:spLocks noGrp="1"/>
          </p:cNvSpPr>
          <p:nvPr>
            <p:ph type="title"/>
          </p:nvPr>
        </p:nvSpPr>
        <p:spPr>
          <a:xfrm>
            <a:off x="863599" y="1292835"/>
            <a:ext cx="21292727" cy="2955619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Ollama</a:t>
            </a:r>
            <a:r>
              <a:rPr lang="en-GB" dirty="0"/>
              <a:t> introduction </a:t>
            </a:r>
            <a:r>
              <a:rPr lang="en-GB" sz="6600" dirty="0"/>
              <a:t>17 April  </a:t>
            </a:r>
            <a:endParaRPr dirty="0"/>
          </a:p>
        </p:txBody>
      </p:sp>
      <p:sp>
        <p:nvSpPr>
          <p:cNvPr id="231" name="Tijdelijke aanduiding voor tekst 3"/>
          <p:cNvSpPr txBox="1">
            <a:spLocks noGrp="1"/>
          </p:cNvSpPr>
          <p:nvPr>
            <p:ph type="body" idx="1"/>
          </p:nvPr>
        </p:nvSpPr>
        <p:spPr>
          <a:xfrm>
            <a:off x="1133921" y="3385428"/>
            <a:ext cx="21276735" cy="779768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  <a:defRPr sz="6400"/>
            </a:pPr>
            <a:endParaRPr lang="en-GB" sz="4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  <a:defRPr sz="6400"/>
            </a:pPr>
            <a:r>
              <a:rPr lang="en-GB" sz="4800" b="1" dirty="0"/>
              <a:t>First hour </a:t>
            </a:r>
            <a:r>
              <a:rPr lang="en-GB" sz="4800" dirty="0"/>
              <a:t>- together </a:t>
            </a:r>
            <a:endParaRPr lang="en-GB" sz="4800" dirty="0">
              <a:solidFill>
                <a:schemeClr val="accent1">
                  <a:lumMod val="50000"/>
                </a:schemeClr>
              </a:solidFill>
            </a:endParaRP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4800" dirty="0"/>
              <a:t>S</a:t>
            </a:r>
            <a:r>
              <a:rPr lang="en-NL" sz="4800" dirty="0"/>
              <a:t>tarting with ollama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4800" dirty="0"/>
              <a:t>Running language, vision and coding models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4800" dirty="0"/>
              <a:t>Some theory on </a:t>
            </a:r>
            <a:r>
              <a:rPr lang="en-GB" sz="4800" dirty="0" err="1"/>
              <a:t>ollama</a:t>
            </a:r>
            <a:r>
              <a:rPr lang="en-GB" sz="4800" dirty="0"/>
              <a:t> and LLM’s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4800" dirty="0"/>
              <a:t>Your ideas &amp; ambitions</a:t>
            </a:r>
          </a:p>
          <a:p>
            <a:pPr marL="103680" lvl="2" indent="0" defTabSz="566927">
              <a:buNone/>
              <a:defRPr sz="3968"/>
            </a:pPr>
            <a:endParaRPr lang="en-GB" sz="4800" dirty="0"/>
          </a:p>
          <a:p>
            <a:pPr marL="103680" lvl="2" indent="0" defTabSz="566927">
              <a:buNone/>
              <a:defRPr sz="3968"/>
            </a:pPr>
            <a:r>
              <a:rPr lang="en-GB" sz="4800" b="1" dirty="0"/>
              <a:t>Second hour </a:t>
            </a:r>
            <a:r>
              <a:rPr lang="en-GB" sz="4800" dirty="0"/>
              <a:t>– split the group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4800" dirty="0"/>
              <a:t>Beginners: Starting with Python programming with </a:t>
            </a:r>
            <a:r>
              <a:rPr lang="en-GB" sz="4800" dirty="0" err="1"/>
              <a:t>ollama</a:t>
            </a:r>
            <a:endParaRPr lang="en-GB" sz="4800" dirty="0"/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4800" dirty="0"/>
              <a:t>Experienced programmers: Do It Yourself </a:t>
            </a:r>
            <a:r>
              <a:rPr lang="en-GB" sz="4800" dirty="0" err="1"/>
              <a:t>ollama</a:t>
            </a:r>
            <a:r>
              <a:rPr lang="en-GB" sz="4800" dirty="0"/>
              <a:t> challenges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4800" dirty="0"/>
              <a:t>Show and tell</a:t>
            </a:r>
            <a:endParaRPr lang="en-NL" sz="4800" dirty="0"/>
          </a:p>
          <a:p>
            <a:pPr marL="1714500" lvl="5" indent="0">
              <a:buNone/>
              <a:defRPr sz="6400"/>
            </a:pPr>
            <a:endParaRPr lang="nl-NL" sz="6000" dirty="0">
              <a:solidFill>
                <a:schemeClr val="accent1">
                  <a:lumMod val="50000"/>
                </a:schemeClr>
              </a:solidFill>
            </a:endParaRPr>
          </a:p>
          <a:p>
            <a:pPr lvl="4">
              <a:defRPr sz="6400"/>
            </a:pPr>
            <a:endParaRPr lang="nl-NL" sz="3600" dirty="0">
              <a:solidFill>
                <a:schemeClr val="accent1">
                  <a:lumMod val="50000"/>
                </a:schemeClr>
              </a:solidFill>
            </a:endParaRPr>
          </a:p>
          <a:p>
            <a:pPr lvl="4">
              <a:defRPr sz="6400"/>
            </a:pPr>
            <a:endParaRPr lang="en-NL" sz="4800" dirty="0">
              <a:solidFill>
                <a:schemeClr val="accent1">
                  <a:lumMod val="50000"/>
                </a:schemeClr>
              </a:solidFill>
            </a:endParaRPr>
          </a:p>
          <a:p>
            <a:pPr lvl="4">
              <a:defRPr sz="6400"/>
            </a:pPr>
            <a:endParaRPr sz="4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2" name="Tijdelijke aanduiding voor dianummer 3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383678" cy="5030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E52129A-A1E5-4F88-41EC-3EB728CEB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A457612-CE55-485F-F82B-5BD98E65847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A947B418-F3F3-E5B3-F3BC-8BDA5B999C3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5D8168E-B04E-620F-E368-A1763EA48BD5}"/>
              </a:ext>
            </a:extLst>
          </p:cNvPr>
          <p:cNvSpPr txBox="1">
            <a:spLocks/>
          </p:cNvSpPr>
          <p:nvPr/>
        </p:nvSpPr>
        <p:spPr>
          <a:xfrm>
            <a:off x="27622500" y="17519445"/>
            <a:ext cx="689289" cy="715578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49004725-3891-F142-B776-4F4F06198762}" type="slidenum">
              <a:rPr lang="nl-NL" smtClean="0"/>
              <a:pPr/>
              <a:t>30</a:t>
            </a:fld>
            <a:endParaRPr lang="nl-NL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B38B847-B933-1B54-42CA-B86BCCA81AEE}"/>
              </a:ext>
            </a:extLst>
          </p:cNvPr>
          <p:cNvSpPr txBox="1">
            <a:spLocks/>
          </p:cNvSpPr>
          <p:nvPr/>
        </p:nvSpPr>
        <p:spPr>
          <a:xfrm>
            <a:off x="1166865" y="2184408"/>
            <a:ext cx="22656800" cy="2955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1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429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6858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0287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3716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NL" dirty="0"/>
              <a:t>Text en image in dezelfde ’latent space’</a:t>
            </a:r>
          </a:p>
        </p:txBody>
      </p:sp>
      <p:pic>
        <p:nvPicPr>
          <p:cNvPr id="8" name="Picture 2" descr="Vectors Example">
            <a:extLst>
              <a:ext uri="{FF2B5EF4-FFF2-40B4-BE49-F238E27FC236}">
                <a16:creationId xmlns:a16="http://schemas.microsoft.com/office/drawing/2014/main" id="{ED1B4DE8-135B-22CA-80BD-4D6E721DC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736" y="3893745"/>
            <a:ext cx="9255270" cy="76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7FD3B-AF1A-4B44-A226-FAACA2E01ED7}"/>
              </a:ext>
            </a:extLst>
          </p:cNvPr>
          <p:cNvSpPr txBox="1"/>
          <p:nvPr/>
        </p:nvSpPr>
        <p:spPr>
          <a:xfrm>
            <a:off x="2305508" y="11591924"/>
            <a:ext cx="16728450" cy="18062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Woorden en afbeeldingen met dezelfde betekenis staan in de ‘latent space’ dicht bij elkaar.</a:t>
            </a:r>
          </a:p>
        </p:txBody>
      </p:sp>
    </p:spTree>
    <p:extLst>
      <p:ext uri="{BB962C8B-B14F-4D97-AF65-F5344CB8AC3E}">
        <p14:creationId xmlns:p14="http://schemas.microsoft.com/office/powerpoint/2010/main" val="340358960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FEEEE-8E7E-8D16-7A6D-63191EAF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CLIP architectuur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820D4C-54C5-C6E2-1356-319B65D05DC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BBD47E3-CACD-480E-9006-F02CAD492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55" y="4712451"/>
            <a:ext cx="18016666" cy="6350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05981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3EA3-4E8E-C3F1-4310-39F8316E0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1292728" cy="1836499"/>
          </a:xfrm>
        </p:spPr>
        <p:txBody>
          <a:bodyPr/>
          <a:lstStyle/>
          <a:p>
            <a:r>
              <a:rPr lang="en-NL" dirty="0"/>
              <a:t>LLaVA: Vision Language Model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1F027-BFC3-54EA-D9C0-C22BEB942A8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EE9C7505-416F-5CA1-9F31-1FD08435A12F}"/>
              </a:ext>
            </a:extLst>
          </p:cNvPr>
          <p:cNvSpPr/>
          <p:nvPr/>
        </p:nvSpPr>
        <p:spPr>
          <a:xfrm rot="5400000">
            <a:off x="5957633" y="6552996"/>
            <a:ext cx="2387600" cy="1721531"/>
          </a:xfrm>
          <a:prstGeom prst="trapezoid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Imae endoderCLIP</a:t>
            </a:r>
          </a:p>
        </p:txBody>
      </p:sp>
      <p:sp>
        <p:nvSpPr>
          <p:cNvPr id="6" name="Trapezium 5">
            <a:extLst>
              <a:ext uri="{FF2B5EF4-FFF2-40B4-BE49-F238E27FC236}">
                <a16:creationId xmlns:a16="http://schemas.microsoft.com/office/drawing/2014/main" id="{7648690E-8B28-3B65-2169-E9440C21F0A2}"/>
              </a:ext>
            </a:extLst>
          </p:cNvPr>
          <p:cNvSpPr/>
          <p:nvPr/>
        </p:nvSpPr>
        <p:spPr>
          <a:xfrm rot="5400000">
            <a:off x="5957633" y="9556549"/>
            <a:ext cx="2387600" cy="1721531"/>
          </a:xfrm>
          <a:prstGeom prst="trapezoid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prompt endoderLLM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35BABE-AA85-4D40-9CB3-465CAE9D3A1C}"/>
              </a:ext>
            </a:extLst>
          </p:cNvPr>
          <p:cNvSpPr/>
          <p:nvPr/>
        </p:nvSpPr>
        <p:spPr>
          <a:xfrm>
            <a:off x="8968548" y="8247325"/>
            <a:ext cx="2828253" cy="1529264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CLIP: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Link Image with text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492FD7-B6A5-9FAA-5A14-FB63E906DF54}"/>
              </a:ext>
            </a:extLst>
          </p:cNvPr>
          <p:cNvSpPr/>
          <p:nvPr/>
        </p:nvSpPr>
        <p:spPr>
          <a:xfrm>
            <a:off x="12587201" y="8287938"/>
            <a:ext cx="2828254" cy="1529264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30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LLM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30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generates full response</a:t>
            </a: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46E38-6130-7838-BCD5-1FD590AF6FD0}"/>
              </a:ext>
            </a:extLst>
          </p:cNvPr>
          <p:cNvSpPr txBox="1"/>
          <p:nvPr/>
        </p:nvSpPr>
        <p:spPr>
          <a:xfrm>
            <a:off x="2064577" y="10097946"/>
            <a:ext cx="3889208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b="0" dirty="0"/>
              <a:t>“What is unusual about this</a:t>
            </a:r>
            <a:r>
              <a:rPr lang="en-NL" sz="32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(</a:t>
            </a:r>
            <a:r>
              <a:rPr lang="en-GB" b="0" dirty="0"/>
              <a:t>image?”</a:t>
            </a:r>
            <a:endParaRPr lang="en-NL" b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C13CC9-32AD-F9DD-3B4E-A861CBB2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585" y="6103544"/>
            <a:ext cx="4140200" cy="2730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624C20-19BD-D822-8706-37A48E983164}"/>
              </a:ext>
            </a:extLst>
          </p:cNvPr>
          <p:cNvSpPr txBox="1"/>
          <p:nvPr/>
        </p:nvSpPr>
        <p:spPr>
          <a:xfrm>
            <a:off x="16137330" y="8241771"/>
            <a:ext cx="4981074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0" i="0" dirty="0">
                <a:solidFill>
                  <a:srgbClr val="1F2937"/>
                </a:solidFill>
                <a:effectLst/>
                <a:highlight>
                  <a:srgbClr val="F9FAFB"/>
                </a:highlight>
                <a:latin typeface="Source Sans Pro" panose="020B0503030403020204" pitchFamily="34" charset="0"/>
              </a:rPr>
              <a:t>“The image shows a person ironing clothes on the back of a moving vehicle,…”</a:t>
            </a: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EFE73999-A2FC-B537-07C2-BF182B9D1B19}"/>
              </a:ext>
            </a:extLst>
          </p:cNvPr>
          <p:cNvCxnSpPr>
            <a:stCxn id="5" idx="0"/>
            <a:endCxn id="7" idx="0"/>
          </p:cNvCxnSpPr>
          <p:nvPr/>
        </p:nvCxnSpPr>
        <p:spPr>
          <a:xfrm>
            <a:off x="8012199" y="7413762"/>
            <a:ext cx="2370476" cy="833563"/>
          </a:xfrm>
          <a:prstGeom prst="bentConnector2">
            <a:avLst/>
          </a:prstGeom>
          <a:noFill/>
          <a:ln w="69850" cap="flat">
            <a:solidFill>
              <a:schemeClr val="accent1">
                <a:lumMod val="5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5ED14598-8590-ECAC-7DB2-8A58DFB9ADB9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012199" y="9776589"/>
            <a:ext cx="2370476" cy="859966"/>
          </a:xfrm>
          <a:prstGeom prst="bentConnector2">
            <a:avLst/>
          </a:prstGeom>
          <a:noFill/>
          <a:ln w="69850" cap="flat">
            <a:solidFill>
              <a:schemeClr val="accent1">
                <a:lumMod val="5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E5E80419-CD58-B62A-6FA3-A3C2BC967CD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1708440" y="9052570"/>
            <a:ext cx="878761" cy="12700"/>
          </a:xfrm>
          <a:prstGeom prst="bentConnector3">
            <a:avLst>
              <a:gd name="adj1" fmla="val 50000"/>
            </a:avLst>
          </a:prstGeom>
          <a:noFill/>
          <a:ln w="69850" cap="flat">
            <a:solidFill>
              <a:schemeClr val="accent1">
                <a:lumMod val="5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897D8-0899-D131-B2E3-31FCCD32F2B3}"/>
              </a:ext>
            </a:extLst>
          </p:cNvPr>
          <p:cNvSpPr txBox="1"/>
          <p:nvPr/>
        </p:nvSpPr>
        <p:spPr>
          <a:xfrm>
            <a:off x="-2466577" y="3778108"/>
            <a:ext cx="17514488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Combineer CLIP met een LLM</a:t>
            </a:r>
          </a:p>
        </p:txBody>
      </p:sp>
    </p:spTree>
    <p:extLst>
      <p:ext uri="{BB962C8B-B14F-4D97-AF65-F5344CB8AC3E}">
        <p14:creationId xmlns:p14="http://schemas.microsoft.com/office/powerpoint/2010/main" val="220848778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el 2"/>
          <p:cNvSpPr txBox="1">
            <a:spLocks noGrp="1"/>
          </p:cNvSpPr>
          <p:nvPr>
            <p:ph type="title"/>
          </p:nvPr>
        </p:nvSpPr>
        <p:spPr>
          <a:xfrm>
            <a:off x="855603" y="708705"/>
            <a:ext cx="21292727" cy="2955619"/>
          </a:xfrm>
          <a:prstGeom prst="rect">
            <a:avLst/>
          </a:prstGeom>
        </p:spPr>
        <p:txBody>
          <a:bodyPr/>
          <a:lstStyle/>
          <a:p>
            <a:r>
              <a:rPr lang="nl-NL" dirty="0" err="1"/>
              <a:t>ollama</a:t>
            </a:r>
            <a:r>
              <a:rPr lang="nl-NL" dirty="0"/>
              <a:t> </a:t>
            </a:r>
            <a:r>
              <a:rPr lang="nl-NL" dirty="0" err="1"/>
              <a:t>meetups</a:t>
            </a:r>
            <a:r>
              <a:rPr lang="nl-NL" dirty="0"/>
              <a:t> 3rd </a:t>
            </a:r>
            <a:r>
              <a:rPr lang="nl-NL" dirty="0" err="1"/>
              <a:t>wednesday</a:t>
            </a:r>
            <a:endParaRPr dirty="0"/>
          </a:p>
        </p:txBody>
      </p:sp>
      <p:sp>
        <p:nvSpPr>
          <p:cNvPr id="243" name="Tijdelijke aanduiding voor tekst 3"/>
          <p:cNvSpPr txBox="1">
            <a:spLocks noGrp="1"/>
          </p:cNvSpPr>
          <p:nvPr>
            <p:ph type="body" idx="1"/>
          </p:nvPr>
        </p:nvSpPr>
        <p:spPr>
          <a:xfrm>
            <a:off x="855603" y="2678726"/>
            <a:ext cx="21276735" cy="1040811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03680" lvl="2" indent="0" defTabSz="566927">
              <a:buNone/>
              <a:defRPr sz="3968"/>
            </a:pPr>
            <a:r>
              <a:rPr lang="en-NL" sz="3900" b="1" dirty="0"/>
              <a:t>17 april : Introduction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3900" dirty="0"/>
              <a:t>S</a:t>
            </a:r>
            <a:r>
              <a:rPr lang="en-NL" sz="3900" dirty="0"/>
              <a:t>tarting with ollama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Program with ollama and Python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3900" dirty="0"/>
              <a:t>Challenges, your ideas and show &amp; tell</a:t>
            </a:r>
            <a:endParaRPr lang="en-NL" sz="3900" dirty="0"/>
          </a:p>
          <a:p>
            <a:pPr marL="103680" lvl="2" indent="0" defTabSz="566927">
              <a:buNone/>
              <a:defRPr sz="3968"/>
            </a:pPr>
            <a:endParaRPr lang="en-NL" sz="3900" b="1" dirty="0"/>
          </a:p>
          <a:p>
            <a:pPr marL="103680" lvl="2" indent="0" defTabSz="566927">
              <a:buNone/>
              <a:defRPr sz="3968"/>
            </a:pPr>
            <a:r>
              <a:rPr lang="en-NL" sz="3900" b="1" dirty="0"/>
              <a:t>15 May: 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Recap of first meetup &amp; fresh start for newcomers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“Chat with your document” – using Langchain</a:t>
            </a:r>
          </a:p>
          <a:p>
            <a:pPr marL="103680" lvl="2" indent="0" defTabSz="566927">
              <a:buNone/>
              <a:defRPr sz="3968"/>
            </a:pPr>
            <a:r>
              <a:rPr lang="en-NL" sz="3900" dirty="0"/>
              <a:t>- 	 Bring your own model  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Challenges, your ideas and show &amp; tell</a:t>
            </a:r>
          </a:p>
          <a:p>
            <a:pPr marL="103680" lvl="2" indent="0" defTabSz="566927">
              <a:buNone/>
              <a:defRPr sz="3968"/>
            </a:pPr>
            <a:endParaRPr lang="en-NL" sz="3900" b="1" dirty="0"/>
          </a:p>
          <a:p>
            <a:pPr marL="103680" lvl="2" indent="0" defTabSz="566927">
              <a:buNone/>
              <a:defRPr sz="3968"/>
            </a:pPr>
            <a:r>
              <a:rPr lang="en-NL" sz="3900" b="1" dirty="0"/>
              <a:t>19 June: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3900" dirty="0"/>
              <a:t>Recap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Chat with an avatar 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Advanced topics (to be determined)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Challenges, your ideas and show &amp; tell</a:t>
            </a:r>
          </a:p>
        </p:txBody>
      </p:sp>
      <p:sp>
        <p:nvSpPr>
          <p:cNvPr id="245" name="Tijdelijke aanduiding voor dianummer 3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383678" cy="5030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D86C25-EF8D-1600-45E4-75B063DFCCC6}"/>
              </a:ext>
            </a:extLst>
          </p:cNvPr>
          <p:cNvSpPr/>
          <p:nvPr/>
        </p:nvSpPr>
        <p:spPr>
          <a:xfrm>
            <a:off x="13446791" y="2218026"/>
            <a:ext cx="10081606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First Wednesday of the month</a:t>
            </a:r>
          </a:p>
          <a:p>
            <a:pPr algn="ctr"/>
            <a:r>
              <a:rPr lang="en-GB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 May - </a:t>
            </a:r>
            <a:r>
              <a:rPr lang="en-GB" sz="5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5 June</a:t>
            </a:r>
          </a:p>
          <a:p>
            <a:pPr algn="ctr"/>
            <a:r>
              <a:rPr lang="en-GB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Do It Yourself Together</a:t>
            </a:r>
          </a:p>
          <a:p>
            <a:pPr algn="ctr"/>
            <a:r>
              <a:rPr lang="en-GB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@ OBA</a:t>
            </a:r>
          </a:p>
        </p:txBody>
      </p:sp>
      <p:pic>
        <p:nvPicPr>
          <p:cNvPr id="3" name="Picture 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7087236-E72A-EA3A-E7ED-063A55DA0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7010-1884-F6F5-B10A-00F0661B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Some questions… raise your hand!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8219A-8683-251D-90AB-414C6A7E6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L" sz="5400" dirty="0"/>
              <a:t>Who has worked with:</a:t>
            </a:r>
          </a:p>
          <a:p>
            <a:pPr lvl="1"/>
            <a:r>
              <a:rPr lang="en-GB" sz="5400" dirty="0"/>
              <a:t>C</a:t>
            </a:r>
            <a:r>
              <a:rPr lang="en-NL" sz="5400" dirty="0"/>
              <a:t>hat with an LLM (like ChatGPT)</a:t>
            </a:r>
          </a:p>
          <a:p>
            <a:pPr marL="216000" lvl="1" indent="0">
              <a:buNone/>
            </a:pPr>
            <a:endParaRPr lang="en-GB" sz="5400" dirty="0"/>
          </a:p>
          <a:p>
            <a:pPr lvl="1"/>
            <a:r>
              <a:rPr lang="en-GB" sz="5400" dirty="0"/>
              <a:t>O</a:t>
            </a:r>
            <a:r>
              <a:rPr lang="en-NL" sz="5400" dirty="0"/>
              <a:t>llama</a:t>
            </a:r>
          </a:p>
          <a:p>
            <a:pPr lvl="1"/>
            <a:endParaRPr lang="en-NL" sz="5400" dirty="0"/>
          </a:p>
          <a:p>
            <a:pPr lvl="1"/>
            <a:r>
              <a:rPr lang="en-NL" sz="5400" dirty="0"/>
              <a:t>Python and Jupyter Notebook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23263B4-EF93-63FF-B8CB-F2EF8D1F4B4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7617992-DCF2-E969-FAE4-3C6833BF6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7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/>
              <a:t>Running Large Language </a:t>
            </a:r>
            <a:r>
              <a:rPr lang="nl-NL" dirty="0" err="1"/>
              <a:t>Models</a:t>
            </a:r>
            <a:r>
              <a:rPr lang="nl-NL" dirty="0"/>
              <a:t> (</a:t>
            </a:r>
            <a:r>
              <a:rPr lang="nl-NL" dirty="0" err="1"/>
              <a:t>LLM’s</a:t>
            </a:r>
            <a:r>
              <a:rPr lang="nl-NL" dirty="0"/>
              <a:t>) </a:t>
            </a:r>
            <a:r>
              <a:rPr lang="nl-NL" dirty="0" err="1"/>
              <a:t>locally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ollama</a:t>
            </a: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9619" y="1651200"/>
            <a:ext cx="8653290" cy="865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B63C7-CFA0-E3FC-6EC4-453B3BC330D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NL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3C7E-6109-86B5-4AFF-54EF6DE4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ollama? </a:t>
            </a:r>
            <a:br>
              <a:rPr lang="en-NL" dirty="0"/>
            </a:br>
            <a:r>
              <a:rPr lang="en-NL" dirty="0"/>
              <a:t>Why running LLM’s on your laptop?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1D79E-DBE8-5749-BDE2-82C93E410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5933633"/>
            <a:ext cx="21276735" cy="6434668"/>
          </a:xfrm>
        </p:spPr>
        <p:txBody>
          <a:bodyPr>
            <a:normAutofit/>
          </a:bodyPr>
          <a:lstStyle/>
          <a:p>
            <a:pPr marL="914400" indent="-914400">
              <a:buSzPct val="100000"/>
              <a:buFont typeface="+mj-lt"/>
              <a:buAutoNum type="arabicPeriod"/>
            </a:pPr>
            <a:r>
              <a:rPr lang="en-NL" sz="5400" dirty="0"/>
              <a:t>Data stays on your device</a:t>
            </a:r>
          </a:p>
          <a:p>
            <a:pPr lvl="2">
              <a:buSzPct val="100000"/>
            </a:pPr>
            <a:r>
              <a:rPr lang="en-NL" sz="4800" dirty="0"/>
              <a:t>Privacy  / no leakage of sensitive data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4800" dirty="0"/>
              <a:t>No longer dependent on internet connection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4800" dirty="0"/>
              <a:t>Lower costs with less data usage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4800" dirty="0"/>
              <a:t>Less energy usage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4800" dirty="0"/>
              <a:t>Bring your own model (=&gt; next month)</a:t>
            </a:r>
            <a:endParaRPr lang="en-NL" dirty="0"/>
          </a:p>
        </p:txBody>
      </p: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44FF7574-1688-B032-4915-2ABF5E67B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8976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0070-7E02-F3CE-0CFF-C108D5AC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2202878" cy="2955619"/>
          </a:xfrm>
        </p:spPr>
        <p:txBody>
          <a:bodyPr/>
          <a:lstStyle/>
          <a:p>
            <a:r>
              <a:rPr lang="en-NL" dirty="0"/>
              <a:t>Models for Language</a:t>
            </a:r>
            <a:r>
              <a:rPr lang="en-NL" b="0" dirty="0"/>
              <a:t>, Vision and Coding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9984DA-0364-5EF6-F833-6C8691A8C56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AA640F-97AF-435B-B989-6C3B14F24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21"/>
          <a:stretch/>
        </p:blipFill>
        <p:spPr>
          <a:xfrm>
            <a:off x="2718711" y="7732927"/>
            <a:ext cx="23080762" cy="16512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639F85-FB41-EABE-A816-339BB5F9413B}"/>
              </a:ext>
            </a:extLst>
          </p:cNvPr>
          <p:cNvSpPr txBox="1"/>
          <p:nvPr/>
        </p:nvSpPr>
        <p:spPr>
          <a:xfrm>
            <a:off x="2718710" y="5609168"/>
            <a:ext cx="15340689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Language models are mostly used for chat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C7BED-BC1F-93CD-7F23-61B0F385FF5D}"/>
              </a:ext>
            </a:extLst>
          </p:cNvPr>
          <p:cNvSpPr txBox="1"/>
          <p:nvPr/>
        </p:nvSpPr>
        <p:spPr>
          <a:xfrm>
            <a:off x="2718710" y="10183488"/>
            <a:ext cx="1480237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Examples: Llama2, Mistral, Phi, Gemma etc etc</a:t>
            </a:r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29B64E39-73E4-BA29-9BEA-2B9572DF3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8627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0070-7E02-F3CE-0CFF-C108D5AC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2202878" cy="2955619"/>
          </a:xfrm>
        </p:spPr>
        <p:txBody>
          <a:bodyPr/>
          <a:lstStyle/>
          <a:p>
            <a:r>
              <a:rPr lang="en-NL" dirty="0"/>
              <a:t>Models for </a:t>
            </a:r>
            <a:r>
              <a:rPr lang="en-NL" b="0" dirty="0"/>
              <a:t>Language, </a:t>
            </a:r>
            <a:r>
              <a:rPr lang="en-NL" dirty="0"/>
              <a:t>Vision</a:t>
            </a:r>
            <a:r>
              <a:rPr lang="en-NL" b="0" dirty="0"/>
              <a:t> and Coding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967D6-AD32-49D7-5792-56D3B8255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789" y="8996201"/>
            <a:ext cx="20769947" cy="2335828"/>
          </a:xfrm>
          <a:prstGeom prst="rect">
            <a:avLst/>
          </a:prstGeom>
        </p:spPr>
      </p:pic>
      <p:pic>
        <p:nvPicPr>
          <p:cNvPr id="10" name="Picture 9" descr="A person ironing clothes in the back of a yellow van&#10;&#10;Description automatically generated">
            <a:extLst>
              <a:ext uri="{FF2B5EF4-FFF2-40B4-BE49-F238E27FC236}">
                <a16:creationId xmlns:a16="http://schemas.microsoft.com/office/drawing/2014/main" id="{5FE1DF74-3191-E239-324C-C0AB106E5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789" y="4319909"/>
            <a:ext cx="7057737" cy="4676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2802E1-DB8F-D9B2-4B0E-EA393A7AFD3C}"/>
              </a:ext>
            </a:extLst>
          </p:cNvPr>
          <p:cNvSpPr txBox="1"/>
          <p:nvPr/>
        </p:nvSpPr>
        <p:spPr>
          <a:xfrm>
            <a:off x="1774813" y="11941767"/>
            <a:ext cx="1480237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Examples: LLaVA, Bakllava</a:t>
            </a:r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2110B503-AB67-838E-692B-2235A3B43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6444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7186</TotalTime>
  <Words>1214</Words>
  <Application>Microsoft Macintosh PowerPoint</Application>
  <PresentationFormat>Custom</PresentationFormat>
  <Paragraphs>216</Paragraphs>
  <Slides>32</Slides>
  <Notes>3</Notes>
  <HiddenSlides>1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Courier New</vt:lpstr>
      <vt:lpstr>Google Sans</vt:lpstr>
      <vt:lpstr>Helvetica Light</vt:lpstr>
      <vt:lpstr>Helvetica Neue</vt:lpstr>
      <vt:lpstr>Helvetica Neue Light</vt:lpstr>
      <vt:lpstr>Helvetica Neue Thin</vt:lpstr>
      <vt:lpstr>Roboto</vt:lpstr>
      <vt:lpstr>Source Sans Pro</vt:lpstr>
      <vt:lpstr>Wingdings</vt:lpstr>
      <vt:lpstr>White</vt:lpstr>
      <vt:lpstr> ollama  Michiel Bontenbal  Sensemakers Amsterdam  17 April 2024</vt:lpstr>
      <vt:lpstr>Welcome!</vt:lpstr>
      <vt:lpstr>Ollama introduction 17 April  </vt:lpstr>
      <vt:lpstr>ollama meetups 3rd wednesday</vt:lpstr>
      <vt:lpstr>Some questions… raise your hand!</vt:lpstr>
      <vt:lpstr> Running Large Language Models (LLM’s) locally with ollama</vt:lpstr>
      <vt:lpstr>Why ollama?  Why running LLM’s on your laptop? </vt:lpstr>
      <vt:lpstr>Models for Language, Vision and Coding</vt:lpstr>
      <vt:lpstr>Models for Language, Vision and Coding</vt:lpstr>
      <vt:lpstr>Models for Language, Vision and Coding</vt:lpstr>
      <vt:lpstr>Models come in different sizes</vt:lpstr>
      <vt:lpstr>Check your laptop: RAM &amp; Free storage</vt:lpstr>
      <vt:lpstr>          run ollama</vt:lpstr>
      <vt:lpstr>        Evaluate performance</vt:lpstr>
      <vt:lpstr>Customize your model with Modelfile</vt:lpstr>
      <vt:lpstr>Exercises</vt:lpstr>
      <vt:lpstr>Ollama alternatives</vt:lpstr>
      <vt:lpstr>What you can do with Vision models</vt:lpstr>
      <vt:lpstr>Ollama challenges (tonight)</vt:lpstr>
      <vt:lpstr>Challenges for next meetups  or better start tonight </vt:lpstr>
      <vt:lpstr> Programming ollama with Python </vt:lpstr>
      <vt:lpstr>Why program ollama with Python?</vt:lpstr>
      <vt:lpstr>Installing your programming tools</vt:lpstr>
      <vt:lpstr>Python programming ollama</vt:lpstr>
      <vt:lpstr>A deeper look at Vision Language Models  - Intro - CLIP - Vision Language Models </vt:lpstr>
      <vt:lpstr>The text (ChatGPT) revolution is coming to vision!</vt:lpstr>
      <vt:lpstr>Vision Language Models</vt:lpstr>
      <vt:lpstr>OpenAI’s CLIP  Contrastive Language-Image Pre-training</vt:lpstr>
      <vt:lpstr>Image encoder met semantische betekenis  Gebruik een encoder waarbij de semantische betekenis behouden blijft. Hiervoor wordt een ML model gebruikt, zoals een CNN, ResNet of VisionTransformer. </vt:lpstr>
      <vt:lpstr>PowerPoint Presentation</vt:lpstr>
      <vt:lpstr>CLIP architectuur</vt:lpstr>
      <vt:lpstr>LLaVA: Vision Language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 AAI - Deep Learning 1a  Computer Vision dag 3</dc:title>
  <cp:lastModifiedBy>Michiel Bontenbal</cp:lastModifiedBy>
  <cp:revision>8</cp:revision>
  <cp:lastPrinted>2024-04-02T17:39:07Z</cp:lastPrinted>
  <dcterms:modified xsi:type="dcterms:W3CDTF">2024-06-13T12:12:33Z</dcterms:modified>
</cp:coreProperties>
</file>